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72" r:id="rId3"/>
    <p:sldId id="273" r:id="rId4"/>
    <p:sldId id="274" r:id="rId5"/>
    <p:sldId id="260" r:id="rId6"/>
    <p:sldId id="261" r:id="rId7"/>
    <p:sldId id="263" r:id="rId8"/>
    <p:sldId id="258" r:id="rId9"/>
    <p:sldId id="264" r:id="rId10"/>
    <p:sldId id="268" r:id="rId11"/>
    <p:sldId id="277" r:id="rId12"/>
    <p:sldId id="276" r:id="rId13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5B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634" y="-7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n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87582-C231-4E92-A403-31A42E9A2CA0}" type="datetimeFigureOut">
              <a:rPr lang="nn-NO" smtClean="0"/>
              <a:t>30.04.2014</a:t>
            </a:fld>
            <a:endParaRPr lang="nn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n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34C42-A3D1-40FC-BEF3-D2FF1A4DE732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28372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34C42-A3D1-40FC-BEF3-D2FF1A4DE732}" type="slidenum">
              <a:rPr lang="nn-NO" smtClean="0"/>
              <a:t>2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596537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42792" cy="41330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4008" y="1600201"/>
            <a:ext cx="4042792" cy="41330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43711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6083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013176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67544" y="1600201"/>
            <a:ext cx="8219256" cy="4205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8" r:id="rId2"/>
    <p:sldLayoutId id="2147483652" r:id="rId3"/>
    <p:sldLayoutId id="2147483654" r:id="rId4"/>
    <p:sldLayoutId id="2147483655" r:id="rId5"/>
    <p:sldLayoutId id="2147483657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rgbClr val="1F5B77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1F5B77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1F5B77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1F5B77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1F5B77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1F5B77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0"/>
              </a:spcBef>
              <a:defRPr/>
            </a:pPr>
            <a:r>
              <a:rPr lang="nb-NO" altLang="nb-NO" sz="4400" b="0" i="1" kern="0" dirty="0" err="1" smtClean="0">
                <a:solidFill>
                  <a:srgbClr val="000000"/>
                </a:solidFill>
                <a:latin typeface="Arial"/>
              </a:rPr>
              <a:t>Velkomen</a:t>
            </a:r>
            <a: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  <a:t> til </a:t>
            </a:r>
            <a:r>
              <a:rPr lang="nb-NO" altLang="nb-NO" sz="4400" b="0" i="1" kern="0" dirty="0" err="1" smtClean="0">
                <a:solidFill>
                  <a:srgbClr val="000000"/>
                </a:solidFill>
                <a:latin typeface="Arial"/>
              </a:rPr>
              <a:t>kurskveldar</a:t>
            </a:r>
            <a: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nb-NO" altLang="nb-NO" sz="4400" b="0" i="1" kern="0" dirty="0">
                <a:solidFill>
                  <a:srgbClr val="000000"/>
                </a:solidFill>
                <a:latin typeface="Arial"/>
              </a:rPr>
              <a:t>for </a:t>
            </a:r>
            <a: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  <a:t>støtte</a:t>
            </a:r>
            <a:r>
              <a:rPr lang="nb-NO" altLang="nb-NO" sz="4400" b="0" i="1" kern="0" dirty="0" smtClean="0">
                <a:solidFill>
                  <a:schemeClr val="tx1"/>
                </a:solidFill>
                <a:latin typeface="Arial"/>
              </a:rPr>
              <a:t>-</a:t>
            </a:r>
            <a: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nb-NO" altLang="nb-NO" sz="4400" b="0" i="1" kern="0" dirty="0">
                <a:solidFill>
                  <a:srgbClr val="000000"/>
                </a:solidFill>
                <a:latin typeface="Arial"/>
              </a:rPr>
              <a:t>og </a:t>
            </a:r>
            <a:r>
              <a:rPr lang="nb-NO" altLang="nb-NO" sz="4400" b="0" i="1" kern="0" dirty="0" err="1" smtClean="0">
                <a:solidFill>
                  <a:srgbClr val="000000"/>
                </a:solidFill>
                <a:latin typeface="Arial"/>
              </a:rPr>
              <a:t>fritidskontaktar</a:t>
            </a:r>
            <a: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  <a:t> !</a:t>
            </a:r>
            <a:endParaRPr lang="nn-NO" sz="1800" b="0" i="1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7" name="Plassholder for innhol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 fontAlgn="base">
              <a:spcAft>
                <a:spcPct val="0"/>
              </a:spcAft>
              <a:buNone/>
              <a:defRPr/>
            </a:pPr>
            <a:r>
              <a:rPr lang="nb-NO" altLang="nb-NO" kern="0" dirty="0" smtClean="0">
                <a:solidFill>
                  <a:srgbClr val="000000"/>
                </a:solidFill>
                <a:latin typeface="Arial"/>
              </a:rPr>
              <a:t>Tema:</a:t>
            </a:r>
            <a:endParaRPr lang="nb-NO" altLang="nb-NO" kern="0" dirty="0">
              <a:solidFill>
                <a:srgbClr val="000000"/>
              </a:solidFill>
              <a:latin typeface="Arial"/>
            </a:endParaRPr>
          </a:p>
          <a:p>
            <a:pPr marL="0" lvl="0" indent="0" algn="ctr" fontAlgn="base">
              <a:spcAft>
                <a:spcPct val="0"/>
              </a:spcAft>
              <a:buNone/>
              <a:defRPr/>
            </a:pPr>
            <a:r>
              <a:rPr lang="nb-NO" altLang="nb-NO" kern="0" dirty="0" smtClean="0">
                <a:solidFill>
                  <a:srgbClr val="000000"/>
                </a:solidFill>
                <a:latin typeface="Arial"/>
              </a:rPr>
              <a:t>1.Teieplikt</a:t>
            </a:r>
            <a:endParaRPr lang="nb-NO" altLang="nb-NO" kern="0" dirty="0">
              <a:solidFill>
                <a:srgbClr val="000000"/>
              </a:solidFill>
              <a:latin typeface="Arial"/>
            </a:endParaRPr>
          </a:p>
          <a:p>
            <a:pPr marL="0" lvl="0" indent="0" algn="ctr" fontAlgn="base">
              <a:spcAft>
                <a:spcPct val="0"/>
              </a:spcAft>
              <a:buNone/>
              <a:defRPr/>
            </a:pPr>
            <a:r>
              <a:rPr lang="nb-NO" altLang="nb-NO" kern="0" dirty="0" smtClean="0">
                <a:solidFill>
                  <a:srgbClr val="000000"/>
                </a:solidFill>
                <a:latin typeface="Arial"/>
              </a:rPr>
              <a:t>2. </a:t>
            </a:r>
            <a:r>
              <a:rPr lang="nb-NO" altLang="nb-NO" kern="0" dirty="0" err="1" smtClean="0">
                <a:solidFill>
                  <a:srgbClr val="000000"/>
                </a:solidFill>
                <a:latin typeface="Arial"/>
              </a:rPr>
              <a:t>Aktivitetar</a:t>
            </a:r>
            <a:r>
              <a:rPr lang="nb-NO" altLang="nb-NO" kern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nb-NO" altLang="nb-NO" kern="0" dirty="0">
                <a:solidFill>
                  <a:srgbClr val="000000"/>
                </a:solidFill>
                <a:latin typeface="Arial"/>
              </a:rPr>
              <a:t>– </a:t>
            </a:r>
            <a:r>
              <a:rPr lang="nb-NO" altLang="nb-NO" kern="0" dirty="0" smtClean="0">
                <a:solidFill>
                  <a:srgbClr val="000000"/>
                </a:solidFill>
                <a:latin typeface="Arial"/>
              </a:rPr>
              <a:t>kva </a:t>
            </a:r>
            <a:r>
              <a:rPr lang="nb-NO" altLang="nb-NO" kern="0" dirty="0" err="1" smtClean="0">
                <a:solidFill>
                  <a:srgbClr val="000000"/>
                </a:solidFill>
                <a:latin typeface="Arial"/>
              </a:rPr>
              <a:t>gjer</a:t>
            </a:r>
            <a:r>
              <a:rPr lang="nb-NO" altLang="nb-NO" kern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nb-NO" altLang="nb-NO" kern="0" dirty="0">
                <a:solidFill>
                  <a:srgbClr val="000000"/>
                </a:solidFill>
                <a:latin typeface="Arial"/>
              </a:rPr>
              <a:t>vi </a:t>
            </a:r>
            <a:r>
              <a:rPr lang="nb-NO" altLang="nb-NO" kern="0" dirty="0" err="1" smtClean="0">
                <a:solidFill>
                  <a:srgbClr val="000000"/>
                </a:solidFill>
                <a:latin typeface="Arial"/>
              </a:rPr>
              <a:t>saman</a:t>
            </a:r>
            <a:endParaRPr lang="nb-NO" altLang="nb-NO" kern="0" dirty="0" smtClean="0">
              <a:solidFill>
                <a:srgbClr val="000000"/>
              </a:solidFill>
              <a:latin typeface="Arial"/>
            </a:endParaRPr>
          </a:p>
          <a:p>
            <a:pPr marL="0" lvl="0" indent="0" algn="ctr" fontAlgn="base">
              <a:spcAft>
                <a:spcPct val="0"/>
              </a:spcAft>
              <a:buNone/>
              <a:defRPr/>
            </a:pPr>
            <a:r>
              <a:rPr lang="nb-NO" kern="0" dirty="0" smtClean="0">
                <a:solidFill>
                  <a:srgbClr val="000000"/>
                </a:solidFill>
                <a:latin typeface="Arial"/>
              </a:rPr>
              <a:t>3. Tema etter </a:t>
            </a:r>
            <a:r>
              <a:rPr lang="nb-NO" kern="0" dirty="0" err="1" smtClean="0">
                <a:solidFill>
                  <a:srgbClr val="000000"/>
                </a:solidFill>
                <a:latin typeface="Arial"/>
              </a:rPr>
              <a:t>dykkar</a:t>
            </a:r>
            <a:r>
              <a:rPr lang="nb-NO" kern="0" dirty="0" smtClean="0">
                <a:solidFill>
                  <a:srgbClr val="000000"/>
                </a:solidFill>
                <a:latin typeface="Arial"/>
              </a:rPr>
              <a:t> ønske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 descr="stotte_magn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821" y="-531440"/>
            <a:ext cx="9144000" cy="6858000"/>
          </a:xfrm>
          <a:prstGeom prst="rect">
            <a:avLst/>
          </a:prstGeom>
        </p:spPr>
      </p:pic>
      <p:sp>
        <p:nvSpPr>
          <p:cNvPr id="3" name="Rektangel 2"/>
          <p:cNvSpPr/>
          <p:nvPr/>
        </p:nvSpPr>
        <p:spPr>
          <a:xfrm>
            <a:off x="20821" y="-531440"/>
            <a:ext cx="4572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n-NO" altLang="nb-NO" sz="4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altLang="nb-NO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Kontaktpersonar i kommunen:</a:t>
            </a:r>
            <a:endParaRPr kumimoji="0" lang="nn-NO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Rektangel 3"/>
          <p:cNvSpPr/>
          <p:nvPr/>
        </p:nvSpPr>
        <p:spPr>
          <a:xfrm>
            <a:off x="2286000" y="2545682"/>
            <a:ext cx="4572000" cy="17666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nn-NO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Namn</a:t>
            </a:r>
            <a:r>
              <a:rPr kumimoji="0" lang="nn-NO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:</a:t>
            </a:r>
          </a:p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nn-NO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Telefon:</a:t>
            </a:r>
          </a:p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nn-NO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E-post</a:t>
            </a:r>
            <a:endParaRPr kumimoji="0" lang="nn-NO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36182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642194"/>
          </a:xfrm>
        </p:spPr>
        <p:txBody>
          <a:bodyPr>
            <a:normAutofit fontScale="90000"/>
          </a:bodyPr>
          <a:lstStyle/>
          <a:p>
            <a:pPr marL="2286000" marR="0" lvl="5" indent="0" defTabSz="914400" rtl="0" eaLnBrk="1" fontAlgn="auto" latinLnBrk="0" hangingPunct="1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tabLst/>
              <a:defRPr/>
            </a:pPr>
            <a:r>
              <a:rPr lang="nb-NO" altLang="nb-NO" b="0" i="1" kern="0" dirty="0" smtClean="0">
                <a:solidFill>
                  <a:prstClr val="white"/>
                </a:solidFill>
                <a:latin typeface="Arial"/>
              </a:rPr>
              <a:t> </a:t>
            </a:r>
            <a:r>
              <a:rPr lang="nb-NO" altLang="nb-NO" sz="5400" b="0" i="1" kern="0" dirty="0">
                <a:solidFill>
                  <a:prstClr val="white"/>
                </a:solidFill>
                <a:latin typeface="Arial"/>
              </a:rPr>
              <a:t/>
            </a:r>
            <a:br>
              <a:rPr lang="nb-NO" altLang="nb-NO" sz="5400" b="0" i="1" kern="0" dirty="0">
                <a:solidFill>
                  <a:prstClr val="white"/>
                </a:solidFill>
                <a:latin typeface="Arial"/>
              </a:rPr>
            </a:br>
            <a: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  <a:t> </a:t>
            </a:r>
            <a:b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</a:br>
            <a: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  <a:t/>
            </a:r>
            <a:b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</a:br>
            <a:r>
              <a:rPr kumimoji="0" lang="nb-NO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mbria"/>
                <a:ea typeface="Times New Roman"/>
              </a:rPr>
              <a:t>Hjelpsomhet</a:t>
            </a:r>
            <a:r>
              <a:rPr kumimoji="0" lang="nn-NO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mbria"/>
                <a:ea typeface="Times New Roman"/>
              </a:rPr>
              <a:t> </a:t>
            </a:r>
            <a:r>
              <a:rPr kumimoji="0" lang="nb-NO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Times New Roman"/>
                <a:cs typeface="Times New Roman"/>
              </a:rPr>
              <a:t> </a:t>
            </a:r>
            <a:r>
              <a:rPr kumimoji="0" lang="nn-NO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Times New Roman"/>
                <a:cs typeface="Times New Roman"/>
              </a:rPr>
              <a:t/>
            </a:r>
            <a:br>
              <a:rPr kumimoji="0" lang="nn-NO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Times New Roman"/>
                <a:cs typeface="Times New Roman"/>
              </a:rPr>
            </a:br>
            <a:r>
              <a:rPr lang="nb-NO" altLang="nb-NO" sz="4400" b="0" i="1" kern="0" dirty="0">
                <a:solidFill>
                  <a:srgbClr val="000000"/>
                </a:solidFill>
                <a:latin typeface="Arial"/>
              </a:rPr>
              <a:t/>
            </a:r>
            <a:br>
              <a:rPr lang="nb-NO" altLang="nb-NO" sz="4400" b="0" i="1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nb-NO" altLang="nb-NO" b="0" i="1" kern="0" dirty="0" smtClean="0">
                <a:solidFill>
                  <a:prstClr val="white"/>
                </a:solidFill>
                <a:latin typeface="Arial"/>
              </a:rPr>
              <a:t>dens </a:t>
            </a:r>
            <a:r>
              <a:rPr lang="nb-NO" altLang="nb-NO" b="0" i="1" kern="0" dirty="0">
                <a:solidFill>
                  <a:prstClr val="white"/>
                </a:solidFill>
                <a:latin typeface="Arial"/>
              </a:rPr>
              <a:t>tema:</a:t>
            </a:r>
            <a:br>
              <a:rPr lang="nb-NO" altLang="nb-NO" b="0" i="1" kern="0" dirty="0">
                <a:solidFill>
                  <a:prstClr val="white"/>
                </a:solidFill>
                <a:latin typeface="Arial"/>
              </a:rPr>
            </a:br>
            <a:r>
              <a:rPr lang="nb-NO" altLang="nb-NO" sz="5400" b="0" i="1" kern="0" dirty="0">
                <a:solidFill>
                  <a:prstClr val="white"/>
                </a:solidFill>
                <a:latin typeface="Arial"/>
              </a:rPr>
              <a:t>Taushetsplikt</a:t>
            </a:r>
            <a:br>
              <a:rPr lang="nb-NO" altLang="nb-NO" sz="5400" b="0" i="1" kern="0" dirty="0">
                <a:solidFill>
                  <a:prstClr val="white"/>
                </a:solidFill>
                <a:latin typeface="Arial"/>
              </a:rPr>
            </a:br>
            <a:endParaRPr lang="nn-NO" sz="1800" b="0" i="1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7" name="Plassholder for innhold 6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</a:pPr>
            <a:endParaRPr lang="nb-NO" b="1" kern="0" dirty="0" smtClean="0">
              <a:solidFill>
                <a:srgbClr val="365F91"/>
              </a:solidFill>
              <a:latin typeface="Cambria"/>
              <a:ea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 smtClean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Om </a:t>
            </a: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jeg vil lykkes i å føre et menneske mot et bestemt mål må jeg først finne det, og der er å begynne akkurat der.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Den som ikke kan det lurer seg selv når han tror han hjelper andre.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For å hjelpe noen må jeg imidlertid forstå mer enn hva han gjør med først og fremst forstå det han forstår.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Om jeg ikke gjør det så hjelper det ikke at jeg kan og vet mer.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 smtClean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   Vil </a:t>
            </a: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jeg allikevel vise hvor mye jeg kan så er det fordi jeg er forfengelig og hovmodig og egentlig vil bli beundret av den andre istedenfor å hjelpe han.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 smtClean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      All </a:t>
            </a: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ekte hjelpsomhet begynner med ydmykhet for den jeg vil hjelpe og dermed må jeg forstå at det å hjelpe ikke er å herske, men å ville tjene.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Kan jeg ikke dette, så kan jeg heller ikke hjelpe noen……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nb-NO" sz="2800" i="1" dirty="0">
                <a:latin typeface="Calibri"/>
                <a:ea typeface="Calibri"/>
                <a:cs typeface="Times New Roman"/>
              </a:rPr>
              <a:t> </a:t>
            </a:r>
            <a:endParaRPr lang="nn-NO" sz="2800" dirty="0">
              <a:latin typeface="Calibri"/>
              <a:ea typeface="Calibri"/>
              <a:cs typeface="Times New Roman"/>
            </a:endParaRPr>
          </a:p>
          <a:p>
            <a:pPr marL="0" lvl="0" indent="0" algn="ctr" fontAlgn="base">
              <a:spcAft>
                <a:spcPct val="0"/>
              </a:spcAft>
              <a:buNone/>
              <a:defRPr/>
            </a:pPr>
            <a:r>
              <a:rPr lang="nb-NO" altLang="nb-NO" kern="0" dirty="0" smtClean="0">
                <a:solidFill>
                  <a:srgbClr val="000000"/>
                </a:solidFill>
                <a:latin typeface="Arial"/>
              </a:rPr>
              <a:t> </a:t>
            </a:r>
            <a:endParaRPr lang="nb-NO" dirty="0"/>
          </a:p>
        </p:txBody>
      </p:sp>
      <p:sp>
        <p:nvSpPr>
          <p:cNvPr id="2" name="Rektangel 1"/>
          <p:cNvSpPr/>
          <p:nvPr/>
        </p:nvSpPr>
        <p:spPr>
          <a:xfrm flipH="1" flipV="1">
            <a:off x="3104376" y="6021287"/>
            <a:ext cx="4571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</a:pPr>
            <a:r>
              <a:rPr lang="nb-NO" altLang="nb-NO" sz="5400" i="1" kern="0" dirty="0" smtClean="0">
                <a:solidFill>
                  <a:prstClr val="white"/>
                </a:solidFill>
                <a:latin typeface="Arial"/>
              </a:rPr>
              <a:t>T  </a:t>
            </a:r>
            <a:endParaRPr lang="nb-NO" altLang="nb-NO" sz="5400" i="1" kern="0" dirty="0">
              <a:solidFill>
                <a:prstClr val="white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1977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029035"/>
          </a:xfrm>
        </p:spPr>
        <p:txBody>
          <a:bodyPr>
            <a:no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nb-NO" sz="4800" kern="0" dirty="0" smtClean="0">
                <a:solidFill>
                  <a:srgbClr val="00B050"/>
                </a:solidFill>
                <a:latin typeface="Blackadder ITC" panose="04020505051007020D02" pitchFamily="82" charset="0"/>
              </a:rPr>
              <a:t/>
            </a:r>
            <a:br>
              <a:rPr lang="nb-NO" sz="4800" kern="0" dirty="0" smtClean="0">
                <a:solidFill>
                  <a:srgbClr val="00B050"/>
                </a:solidFill>
                <a:latin typeface="Blackadder ITC" panose="04020505051007020D02" pitchFamily="82" charset="0"/>
              </a:rPr>
            </a:br>
            <a:r>
              <a:rPr lang="nb-NO" sz="4800" kern="0" dirty="0" smtClean="0">
                <a:solidFill>
                  <a:srgbClr val="00B050"/>
                </a:solidFill>
                <a:latin typeface="Blackadder ITC" panose="04020505051007020D02" pitchFamily="82" charset="0"/>
              </a:rPr>
              <a:t>Takk for i kveld</a:t>
            </a:r>
            <a:r>
              <a:rPr lang="nb-NO" sz="4800" b="0" kern="0" dirty="0">
                <a:solidFill>
                  <a:schemeClr val="tx1"/>
                </a:solidFill>
                <a:latin typeface="Arial"/>
              </a:rPr>
              <a:t/>
            </a:r>
            <a:br>
              <a:rPr lang="nb-NO" sz="4800" b="0" kern="0" dirty="0">
                <a:solidFill>
                  <a:schemeClr val="tx1"/>
                </a:solidFill>
                <a:latin typeface="Arial"/>
              </a:rPr>
            </a:br>
            <a:endParaRPr lang="nb-NO" sz="4800" dirty="0">
              <a:solidFill>
                <a:schemeClr val="tx1"/>
              </a:solidFill>
            </a:endParaRPr>
          </a:p>
        </p:txBody>
      </p:sp>
      <p:pic>
        <p:nvPicPr>
          <p:cNvPr id="4" name="Plassholder for innhold 3" descr="lil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419872" y="1556792"/>
            <a:ext cx="5607051" cy="4205288"/>
          </a:xfrm>
        </p:spPr>
      </p:pic>
      <p:sp>
        <p:nvSpPr>
          <p:cNvPr id="3" name="Rektangel 2"/>
          <p:cNvSpPr/>
          <p:nvPr/>
        </p:nvSpPr>
        <p:spPr>
          <a:xfrm>
            <a:off x="179512" y="2132856"/>
            <a:ext cx="6353944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nb-NO" sz="3200" kern="0" dirty="0" smtClean="0">
                <a:solidFill>
                  <a:srgbClr val="000000"/>
                </a:solidFill>
                <a:latin typeface="Arial"/>
              </a:rPr>
              <a:t>Hugs </a:t>
            </a:r>
            <a:r>
              <a:rPr lang="nb-NO" sz="3200" kern="0" dirty="0" err="1" smtClean="0">
                <a:solidFill>
                  <a:srgbClr val="000000"/>
                </a:solidFill>
                <a:latin typeface="Arial"/>
              </a:rPr>
              <a:t>evalueringskjema</a:t>
            </a:r>
            <a:endParaRPr lang="nb-NO" sz="3200" kern="0" dirty="0" smtClean="0">
              <a:solidFill>
                <a:srgbClr val="000000"/>
              </a:solidFill>
              <a:latin typeface="Arial"/>
            </a:endParaRP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nb-NO" sz="3200" kern="0" dirty="0" smtClean="0">
                <a:solidFill>
                  <a:srgbClr val="000000"/>
                </a:solidFill>
                <a:latin typeface="Arial"/>
              </a:rPr>
              <a:t>Fyll ut ønske om tema for temakveld 3</a:t>
            </a:r>
            <a:endParaRPr lang="nb-NO" sz="3200" kern="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057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 descr="mariann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60648"/>
            <a:ext cx="9144000" cy="6858000"/>
          </a:xfrm>
          <a:prstGeom prst="rect">
            <a:avLst/>
          </a:prstGeom>
        </p:spPr>
      </p:pic>
      <p:sp>
        <p:nvSpPr>
          <p:cNvPr id="5" name="TekstSylinder 4"/>
          <p:cNvSpPr txBox="1"/>
          <p:nvPr/>
        </p:nvSpPr>
        <p:spPr>
          <a:xfrm>
            <a:off x="5436096" y="2492896"/>
            <a:ext cx="30243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4000" dirty="0" smtClean="0"/>
              <a:t>Kveldens tema:</a:t>
            </a:r>
          </a:p>
          <a:p>
            <a:r>
              <a:rPr lang="nn-NO" sz="4000" dirty="0" smtClean="0"/>
              <a:t>Teieplikt</a:t>
            </a:r>
            <a:endParaRPr lang="nn-NO" sz="4000" dirty="0"/>
          </a:p>
        </p:txBody>
      </p:sp>
    </p:spTree>
    <p:extLst>
      <p:ext uri="{BB962C8B-B14F-4D97-AF65-F5344CB8AC3E}">
        <p14:creationId xmlns:p14="http://schemas.microsoft.com/office/powerpoint/2010/main" val="180288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642194"/>
          </a:xfrm>
        </p:spPr>
        <p:txBody>
          <a:bodyPr>
            <a:normAutofit fontScale="90000"/>
          </a:bodyPr>
          <a:lstStyle/>
          <a:p>
            <a:pPr marL="2286000" marR="0" lvl="5" indent="0" defTabSz="914400" rtl="0" eaLnBrk="1" fontAlgn="auto" latinLnBrk="0" hangingPunct="1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tabLst/>
              <a:defRPr/>
            </a:pPr>
            <a:r>
              <a:rPr lang="nb-NO" altLang="nb-NO" b="0" i="1" kern="0" dirty="0" smtClean="0">
                <a:solidFill>
                  <a:prstClr val="white"/>
                </a:solidFill>
                <a:latin typeface="Arial"/>
              </a:rPr>
              <a:t> </a:t>
            </a:r>
            <a:r>
              <a:rPr lang="nb-NO" altLang="nb-NO" sz="5400" b="0" i="1" kern="0" dirty="0">
                <a:solidFill>
                  <a:prstClr val="white"/>
                </a:solidFill>
                <a:latin typeface="Arial"/>
              </a:rPr>
              <a:t/>
            </a:r>
            <a:br>
              <a:rPr lang="nb-NO" altLang="nb-NO" sz="5400" b="0" i="1" kern="0" dirty="0">
                <a:solidFill>
                  <a:prstClr val="white"/>
                </a:solidFill>
                <a:latin typeface="Arial"/>
              </a:rPr>
            </a:br>
            <a: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  <a:t> </a:t>
            </a:r>
            <a:b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</a:br>
            <a: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  <a:t/>
            </a:r>
            <a:b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</a:br>
            <a:r>
              <a:rPr kumimoji="0" lang="nb-NO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mbria"/>
                <a:ea typeface="Times New Roman"/>
              </a:rPr>
              <a:t>Hjelpsomhet</a:t>
            </a:r>
            <a:r>
              <a:rPr kumimoji="0" lang="nn-NO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mbria"/>
                <a:ea typeface="Times New Roman"/>
              </a:rPr>
              <a:t> </a:t>
            </a:r>
            <a:r>
              <a:rPr kumimoji="0" lang="nb-NO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Times New Roman"/>
                <a:cs typeface="Times New Roman"/>
              </a:rPr>
              <a:t> </a:t>
            </a:r>
            <a:r>
              <a:rPr kumimoji="0" lang="nn-NO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Times New Roman"/>
                <a:cs typeface="Times New Roman"/>
              </a:rPr>
              <a:t/>
            </a:r>
            <a:br>
              <a:rPr kumimoji="0" lang="nn-NO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Times New Roman"/>
                <a:cs typeface="Times New Roman"/>
              </a:rPr>
            </a:br>
            <a:r>
              <a:rPr lang="nb-NO" altLang="nb-NO" sz="4400" b="0" i="1" kern="0" dirty="0">
                <a:solidFill>
                  <a:srgbClr val="000000"/>
                </a:solidFill>
                <a:latin typeface="Arial"/>
              </a:rPr>
              <a:t/>
            </a:r>
            <a:br>
              <a:rPr lang="nb-NO" altLang="nb-NO" sz="4400" b="0" i="1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4400" b="0" i="1" kern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nb-NO" altLang="nb-NO" b="0" i="1" kern="0" dirty="0" smtClean="0">
                <a:solidFill>
                  <a:prstClr val="white"/>
                </a:solidFill>
                <a:latin typeface="Arial"/>
              </a:rPr>
              <a:t>dens </a:t>
            </a:r>
            <a:r>
              <a:rPr lang="nb-NO" altLang="nb-NO" b="0" i="1" kern="0" dirty="0">
                <a:solidFill>
                  <a:prstClr val="white"/>
                </a:solidFill>
                <a:latin typeface="Arial"/>
              </a:rPr>
              <a:t>tema:</a:t>
            </a:r>
            <a:br>
              <a:rPr lang="nb-NO" altLang="nb-NO" b="0" i="1" kern="0" dirty="0">
                <a:solidFill>
                  <a:prstClr val="white"/>
                </a:solidFill>
                <a:latin typeface="Arial"/>
              </a:rPr>
            </a:br>
            <a:r>
              <a:rPr lang="nb-NO" altLang="nb-NO" sz="5400" b="0" i="1" kern="0" dirty="0">
                <a:solidFill>
                  <a:prstClr val="white"/>
                </a:solidFill>
                <a:latin typeface="Arial"/>
              </a:rPr>
              <a:t>Taushetsplikt</a:t>
            </a:r>
            <a:br>
              <a:rPr lang="nb-NO" altLang="nb-NO" sz="5400" b="0" i="1" kern="0" dirty="0">
                <a:solidFill>
                  <a:prstClr val="white"/>
                </a:solidFill>
                <a:latin typeface="Arial"/>
              </a:rPr>
            </a:br>
            <a:endParaRPr lang="nn-NO" sz="1800" b="0" i="1" kern="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7" name="Plassholder for innhold 6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</a:pPr>
            <a:endParaRPr lang="nb-NO" b="1" kern="0" dirty="0" smtClean="0">
              <a:solidFill>
                <a:srgbClr val="365F91"/>
              </a:solidFill>
              <a:latin typeface="Cambria"/>
              <a:ea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 smtClean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Om </a:t>
            </a: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jeg vil lykkes i å føre et menneske mot et bestemt mål må jeg først finne det, og der er å begynne akkurat der.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Den som ikke kan det lurer seg selv når han tror han hjelper andre.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For å hjelpe noen må jeg imidlertid forstå mer enn hva han gjør med først og fremst forstå det han forstår.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Om jeg ikke gjør det så hjelper det ikke at jeg kan og vet mer.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 smtClean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   Vil </a:t>
            </a: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jeg allikevel vise hvor mye jeg kan så er det fordi jeg er forfengelig og hovmodig og egentlig vil bli beundret av den andre istedenfor å hjelpe han.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 smtClean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      All </a:t>
            </a: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ekte hjelpsomhet begynner med ydmykhet for den jeg vil hjelpe og dermed må jeg forstå at det å hjelpe ikke er å herske, men å ville tjene.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300"/>
              </a:spcAft>
              <a:buNone/>
            </a:pPr>
            <a:r>
              <a:rPr lang="nb-NO" i="1" dirty="0">
                <a:solidFill>
                  <a:schemeClr val="tx1"/>
                </a:solidFill>
                <a:latin typeface="Cambria"/>
                <a:ea typeface="Times New Roman"/>
                <a:cs typeface="Times New Roman"/>
              </a:rPr>
              <a:t>Kan jeg ikke dette, så kan jeg heller ikke hjelpe noen……</a:t>
            </a:r>
            <a:endParaRPr lang="nn-NO" dirty="0">
              <a:solidFill>
                <a:schemeClr val="tx1"/>
              </a:solidFill>
              <a:latin typeface="Cambria"/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nb-NO" sz="2800" i="1" dirty="0">
                <a:latin typeface="Calibri"/>
                <a:ea typeface="Calibri"/>
                <a:cs typeface="Times New Roman"/>
              </a:rPr>
              <a:t> </a:t>
            </a:r>
            <a:endParaRPr lang="nn-NO" sz="2800" dirty="0">
              <a:latin typeface="Calibri"/>
              <a:ea typeface="Calibri"/>
              <a:cs typeface="Times New Roman"/>
            </a:endParaRPr>
          </a:p>
          <a:p>
            <a:pPr marL="0" lvl="0" indent="0" algn="ctr" fontAlgn="base">
              <a:spcAft>
                <a:spcPct val="0"/>
              </a:spcAft>
              <a:buNone/>
              <a:defRPr/>
            </a:pPr>
            <a:r>
              <a:rPr lang="nb-NO" altLang="nb-NO" kern="0" dirty="0" smtClean="0">
                <a:solidFill>
                  <a:srgbClr val="000000"/>
                </a:solidFill>
                <a:latin typeface="Arial"/>
              </a:rPr>
              <a:t> </a:t>
            </a:r>
            <a:endParaRPr lang="nb-NO" dirty="0"/>
          </a:p>
        </p:txBody>
      </p:sp>
      <p:sp>
        <p:nvSpPr>
          <p:cNvPr id="2" name="Rektangel 1"/>
          <p:cNvSpPr/>
          <p:nvPr/>
        </p:nvSpPr>
        <p:spPr>
          <a:xfrm flipH="1" flipV="1">
            <a:off x="3104376" y="6021287"/>
            <a:ext cx="4571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 fontAlgn="base">
              <a:spcBef>
                <a:spcPct val="20000"/>
              </a:spcBef>
              <a:spcAft>
                <a:spcPct val="0"/>
              </a:spcAft>
            </a:pPr>
            <a:r>
              <a:rPr lang="nb-NO" altLang="nb-NO" sz="5400" i="1" kern="0" dirty="0" smtClean="0">
                <a:solidFill>
                  <a:prstClr val="white"/>
                </a:solidFill>
                <a:latin typeface="Arial"/>
              </a:rPr>
              <a:t>T  </a:t>
            </a:r>
            <a:endParaRPr lang="nb-NO" altLang="nb-NO" sz="5400" i="1" kern="0" dirty="0">
              <a:solidFill>
                <a:prstClr val="white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8128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sz="4400" b="0" kern="0" dirty="0" smtClean="0">
                <a:solidFill>
                  <a:srgbClr val="000000"/>
                </a:solidFill>
                <a:latin typeface="Arial"/>
              </a:rPr>
              <a:t>Teieplikt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b-NO" altLang="nb-NO" sz="1200" b="1" kern="0" dirty="0" smtClean="0">
                <a:solidFill>
                  <a:srgbClr val="000000"/>
                </a:solidFill>
                <a:latin typeface="Arial"/>
              </a:rPr>
              <a:t>	VÅG </a:t>
            </a:r>
            <a:r>
              <a:rPr lang="nb-NO" altLang="nb-NO" sz="1200" b="1" kern="0" dirty="0">
                <a:solidFill>
                  <a:srgbClr val="000000"/>
                </a:solidFill>
                <a:latin typeface="Arial"/>
              </a:rPr>
              <a:t>Å VÆRE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/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/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b="1" kern="0" dirty="0" smtClean="0">
                <a:solidFill>
                  <a:srgbClr val="000000"/>
                </a:solidFill>
                <a:latin typeface="Arial"/>
              </a:rPr>
              <a:t>	 </a:t>
            </a:r>
            <a:r>
              <a:rPr lang="nb-NO" altLang="nb-NO" sz="1200" b="1" kern="0" dirty="0">
                <a:solidFill>
                  <a:srgbClr val="000000"/>
                </a:solidFill>
                <a:latin typeface="Arial"/>
              </a:rPr>
              <a:t>av Hans Olav Mørk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/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/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/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Våg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å være ærlig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våg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å være fri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våg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å føle det du gjør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si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det du vil si.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Kanskje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de som holder munn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er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reddere enn deg?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Der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hvor alt er gått i lås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må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noen åpne vei.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/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Våg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å være sårbar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ingen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er av stein.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Våg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å vise hvor du står,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stå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på egne bein.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Sterk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er den som ser seg om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og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velger veien selv.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Kanskje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de som gjør deg vondt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er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svakest likevel?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/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Våg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å være nykter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Våg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å leve nå.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Syng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, om det er det du vil -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gråt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litt om du må.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Tiden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er for kort til flukt,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bruk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den mens du kan.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Noen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trenger alt du er </a:t>
            </a:r>
            <a:br>
              <a:rPr lang="nb-NO" altLang="nb-NO" sz="1200" kern="0" dirty="0">
                <a:solidFill>
                  <a:srgbClr val="000000"/>
                </a:solidFill>
                <a:latin typeface="Arial"/>
              </a:rPr>
            </a:br>
            <a:r>
              <a:rPr lang="nb-NO" altLang="nb-NO" sz="1200" kern="0" dirty="0" smtClean="0">
                <a:solidFill>
                  <a:srgbClr val="000000"/>
                </a:solidFill>
                <a:latin typeface="Arial"/>
              </a:rPr>
              <a:t>	og </a:t>
            </a:r>
            <a:r>
              <a:rPr lang="nb-NO" altLang="nb-NO" sz="1200" kern="0" dirty="0">
                <a:solidFill>
                  <a:srgbClr val="000000"/>
                </a:solidFill>
                <a:latin typeface="Arial"/>
              </a:rPr>
              <a:t>at du er sann</a:t>
            </a:r>
            <a:endParaRPr lang="nb-NO" dirty="0"/>
          </a:p>
        </p:txBody>
      </p:sp>
      <p:pic>
        <p:nvPicPr>
          <p:cNvPr id="5" name="Plassholder for innhold 4" descr="jenny_maria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14925" y="1600200"/>
            <a:ext cx="3100388" cy="4133850"/>
          </a:xfrm>
        </p:spPr>
      </p:pic>
    </p:spTree>
    <p:extLst>
      <p:ext uri="{BB962C8B-B14F-4D97-AF65-F5344CB8AC3E}">
        <p14:creationId xmlns:p14="http://schemas.microsoft.com/office/powerpoint/2010/main" val="44424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sz="4400" b="0" kern="0" dirty="0" smtClean="0">
                <a:solidFill>
                  <a:srgbClr val="000000"/>
                </a:solidFill>
                <a:latin typeface="Arial"/>
              </a:rPr>
              <a:t>Teieplikt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0" fontAlgn="base">
              <a:spcAft>
                <a:spcPct val="0"/>
              </a:spcAft>
              <a:buNone/>
            </a:pPr>
            <a:r>
              <a:rPr lang="nb-NO" altLang="nb-NO" sz="2400" b="1" kern="0" dirty="0">
                <a:solidFill>
                  <a:prstClr val="black"/>
                </a:solidFill>
                <a:latin typeface="Arial"/>
              </a:rPr>
              <a:t>Lovverket</a:t>
            </a:r>
          </a:p>
          <a:p>
            <a:pPr lvl="0" fontAlgn="base">
              <a:spcAft>
                <a:spcPct val="0"/>
              </a:spcAft>
              <a:buFontTx/>
              <a:buChar char="•"/>
            </a:pPr>
            <a:r>
              <a:rPr lang="nb-NO" altLang="nb-NO" sz="2400" kern="0" dirty="0">
                <a:solidFill>
                  <a:prstClr val="black"/>
                </a:solidFill>
                <a:latin typeface="Arial"/>
              </a:rPr>
              <a:t>K</a:t>
            </a:r>
            <a:r>
              <a:rPr lang="nb-NO" altLang="nb-NO" sz="2400" kern="0" dirty="0" smtClean="0">
                <a:solidFill>
                  <a:prstClr val="black"/>
                </a:solidFill>
                <a:latin typeface="Arial"/>
              </a:rPr>
              <a:t>va seier lova?</a:t>
            </a:r>
          </a:p>
          <a:p>
            <a:pPr lvl="0" fontAlgn="base">
              <a:spcAft>
                <a:spcPct val="0"/>
              </a:spcAft>
              <a:buFontTx/>
              <a:buChar char="•"/>
            </a:pPr>
            <a:r>
              <a:rPr lang="nb-NO" altLang="nb-NO" sz="2400" kern="0" dirty="0" smtClean="0">
                <a:solidFill>
                  <a:prstClr val="black"/>
                </a:solidFill>
                <a:latin typeface="Arial"/>
              </a:rPr>
              <a:t>Kva opplysninger </a:t>
            </a:r>
            <a:r>
              <a:rPr lang="nb-NO" altLang="nb-NO" sz="2400" kern="0" dirty="0">
                <a:solidFill>
                  <a:prstClr val="black"/>
                </a:solidFill>
                <a:latin typeface="Arial"/>
              </a:rPr>
              <a:t>er </a:t>
            </a:r>
            <a:r>
              <a:rPr lang="nb-NO" altLang="nb-NO" sz="2400" kern="0" dirty="0" smtClean="0">
                <a:solidFill>
                  <a:prstClr val="black"/>
                </a:solidFill>
                <a:latin typeface="Arial"/>
              </a:rPr>
              <a:t>underlagt teieplikta?</a:t>
            </a:r>
            <a:endParaRPr lang="nb-NO" altLang="nb-NO" sz="2400" kern="0" dirty="0">
              <a:solidFill>
                <a:prstClr val="black"/>
              </a:solidFill>
              <a:latin typeface="Arial"/>
            </a:endParaRPr>
          </a:p>
          <a:p>
            <a:pPr lvl="0" fontAlgn="base">
              <a:spcAft>
                <a:spcPct val="0"/>
              </a:spcAft>
              <a:buFontTx/>
              <a:buChar char="•"/>
            </a:pPr>
            <a:r>
              <a:rPr lang="nb-NO" altLang="nb-NO" sz="2400" kern="0" dirty="0" smtClean="0">
                <a:solidFill>
                  <a:prstClr val="black"/>
                </a:solidFill>
                <a:latin typeface="Arial"/>
              </a:rPr>
              <a:t>Formål </a:t>
            </a:r>
            <a:r>
              <a:rPr lang="nb-NO" altLang="nb-NO" sz="2400" kern="0" dirty="0">
                <a:solidFill>
                  <a:prstClr val="black"/>
                </a:solidFill>
                <a:latin typeface="Arial"/>
              </a:rPr>
              <a:t>med </a:t>
            </a:r>
            <a:r>
              <a:rPr lang="nb-NO" altLang="nb-NO" sz="2400" kern="0" dirty="0" smtClean="0">
                <a:solidFill>
                  <a:prstClr val="black"/>
                </a:solidFill>
                <a:latin typeface="Arial"/>
              </a:rPr>
              <a:t>teieplikta:</a:t>
            </a:r>
            <a:endParaRPr lang="nb-NO" altLang="nb-NO" sz="2400" kern="0" dirty="0">
              <a:solidFill>
                <a:prstClr val="black"/>
              </a:solidFill>
              <a:latin typeface="Arial"/>
            </a:endParaRPr>
          </a:p>
          <a:p>
            <a:pPr lvl="1" fontAlgn="base">
              <a:spcAft>
                <a:spcPct val="0"/>
              </a:spcAft>
              <a:buFontTx/>
              <a:buChar char="–"/>
            </a:pPr>
            <a:r>
              <a:rPr lang="nb-NO" altLang="nb-NO" kern="0" dirty="0">
                <a:solidFill>
                  <a:prstClr val="black"/>
                </a:solidFill>
                <a:latin typeface="Arial"/>
              </a:rPr>
              <a:t>Personvern</a:t>
            </a:r>
          </a:p>
          <a:p>
            <a:pPr lvl="1" fontAlgn="base">
              <a:spcAft>
                <a:spcPct val="0"/>
              </a:spcAft>
              <a:buFontTx/>
              <a:buChar char="–"/>
            </a:pPr>
            <a:r>
              <a:rPr lang="nb-NO" altLang="nb-NO" kern="0" dirty="0">
                <a:solidFill>
                  <a:prstClr val="black"/>
                </a:solidFill>
                <a:latin typeface="Arial"/>
              </a:rPr>
              <a:t>Tillitsforhold</a:t>
            </a:r>
          </a:p>
          <a:p>
            <a:pPr lvl="1" fontAlgn="base">
              <a:spcAft>
                <a:spcPct val="0"/>
              </a:spcAft>
              <a:buFontTx/>
              <a:buChar char="–"/>
            </a:pPr>
            <a:r>
              <a:rPr lang="nb-NO" altLang="nb-NO" kern="0" dirty="0" smtClean="0">
                <a:solidFill>
                  <a:prstClr val="black"/>
                </a:solidFill>
                <a:latin typeface="Arial"/>
              </a:rPr>
              <a:t>Maktforhold</a:t>
            </a:r>
            <a:endParaRPr lang="nb-NO" altLang="nb-NO" kern="0" dirty="0">
              <a:solidFill>
                <a:prstClr val="black"/>
              </a:solidFill>
              <a:latin typeface="Arial"/>
            </a:endParaRPr>
          </a:p>
          <a:p>
            <a:pPr marL="0" indent="0">
              <a:buNone/>
            </a:pPr>
            <a:r>
              <a:rPr lang="nb-NO" altLang="nb-NO" sz="1200" b="1" kern="0" dirty="0" smtClean="0">
                <a:solidFill>
                  <a:srgbClr val="000000"/>
                </a:solidFill>
                <a:latin typeface="Arial"/>
              </a:rPr>
              <a:t>	 </a:t>
            </a:r>
            <a:endParaRPr lang="nb-NO" dirty="0"/>
          </a:p>
        </p:txBody>
      </p:sp>
      <p:pic>
        <p:nvPicPr>
          <p:cNvPr id="5" name="Plassholder for innhold 4" descr="jenny_maria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14925" y="1600200"/>
            <a:ext cx="3100388" cy="41338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11560" y="274639"/>
            <a:ext cx="8075240" cy="850106"/>
          </a:xfrm>
        </p:spPr>
        <p:txBody>
          <a:bodyPr>
            <a:no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nb-NO" sz="3600" kern="0" dirty="0" smtClean="0">
                <a:solidFill>
                  <a:srgbClr val="00B050"/>
                </a:solidFill>
                <a:latin typeface="Blackadder ITC" panose="04020505051007020D02" pitchFamily="82" charset="0"/>
              </a:rPr>
              <a:t>Respekten </a:t>
            </a:r>
            <a:r>
              <a:rPr lang="nb-NO" sz="3600" b="0" kern="0" dirty="0" smtClean="0">
                <a:solidFill>
                  <a:srgbClr val="000000"/>
                </a:solidFill>
                <a:latin typeface="Arial"/>
              </a:rPr>
              <a:t> for våre </a:t>
            </a:r>
            <a:r>
              <a:rPr lang="nb-NO" sz="3600" b="0" kern="0" dirty="0" err="1" smtClean="0">
                <a:solidFill>
                  <a:schemeClr val="tx1"/>
                </a:solidFill>
                <a:latin typeface="Arial"/>
              </a:rPr>
              <a:t>brukarar</a:t>
            </a:r>
            <a:r>
              <a:rPr lang="nb-NO" sz="3600" b="0" kern="0" dirty="0" smtClean="0">
                <a:solidFill>
                  <a:schemeClr val="tx1"/>
                </a:solidFill>
                <a:latin typeface="Arial"/>
              </a:rPr>
              <a:t>..</a:t>
            </a:r>
            <a:r>
              <a:rPr lang="nb-NO" sz="3600" b="0" kern="0" dirty="0">
                <a:solidFill>
                  <a:schemeClr val="tx1"/>
                </a:solidFill>
                <a:latin typeface="Arial"/>
              </a:rPr>
              <a:t/>
            </a:r>
            <a:br>
              <a:rPr lang="nb-NO" sz="3600" b="0" kern="0" dirty="0">
                <a:solidFill>
                  <a:schemeClr val="tx1"/>
                </a:solidFill>
                <a:latin typeface="Arial"/>
              </a:rPr>
            </a:br>
            <a:endParaRPr lang="nb-NO" sz="3600" dirty="0">
              <a:solidFill>
                <a:schemeClr val="tx1"/>
              </a:solidFill>
            </a:endParaRPr>
          </a:p>
        </p:txBody>
      </p:sp>
      <p:pic>
        <p:nvPicPr>
          <p:cNvPr id="4" name="Plassholder for innhold 3" descr="lil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419872" y="1556792"/>
            <a:ext cx="5607051" cy="4205288"/>
          </a:xfrm>
        </p:spPr>
      </p:pic>
      <p:sp>
        <p:nvSpPr>
          <p:cNvPr id="3" name="Rektangel 2"/>
          <p:cNvSpPr/>
          <p:nvPr/>
        </p:nvSpPr>
        <p:spPr>
          <a:xfrm>
            <a:off x="0" y="1052737"/>
            <a:ext cx="6353944" cy="3367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nb-NO" sz="2800" kern="0" dirty="0" smtClean="0">
                <a:solidFill>
                  <a:srgbClr val="000000"/>
                </a:solidFill>
                <a:latin typeface="Arial"/>
              </a:rPr>
              <a:t>Kven </a:t>
            </a:r>
            <a:r>
              <a:rPr lang="nb-NO" sz="2800" kern="0" dirty="0">
                <a:solidFill>
                  <a:srgbClr val="000000"/>
                </a:solidFill>
                <a:latin typeface="Arial"/>
              </a:rPr>
              <a:t>er </a:t>
            </a:r>
            <a:r>
              <a:rPr lang="nb-NO" sz="2800" kern="0" dirty="0" err="1" smtClean="0">
                <a:solidFill>
                  <a:srgbClr val="000000"/>
                </a:solidFill>
                <a:latin typeface="Arial"/>
              </a:rPr>
              <a:t>eg</a:t>
            </a:r>
            <a:r>
              <a:rPr lang="nb-NO" sz="2800" kern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nb-NO" sz="2800" kern="0" dirty="0">
                <a:solidFill>
                  <a:srgbClr val="000000"/>
                </a:solidFill>
                <a:latin typeface="Arial"/>
              </a:rPr>
              <a:t>når </a:t>
            </a:r>
            <a:r>
              <a:rPr lang="nb-NO" sz="2800" kern="0" dirty="0" err="1" smtClean="0">
                <a:latin typeface="Arial"/>
              </a:rPr>
              <a:t>eg</a:t>
            </a:r>
            <a:r>
              <a:rPr lang="nb-NO" sz="2800" kern="0" dirty="0" smtClean="0">
                <a:latin typeface="Arial"/>
              </a:rPr>
              <a:t> </a:t>
            </a:r>
            <a:r>
              <a:rPr lang="nb-NO" sz="2800" kern="0" dirty="0">
                <a:latin typeface="Arial"/>
              </a:rPr>
              <a:t>er i oppdrag?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nb-NO" sz="2800" kern="0" dirty="0">
                <a:solidFill>
                  <a:srgbClr val="000000"/>
                </a:solidFill>
                <a:latin typeface="Arial"/>
              </a:rPr>
              <a:t>Hvordan skal </a:t>
            </a:r>
            <a:r>
              <a:rPr lang="nb-NO" sz="2800" kern="0" dirty="0" err="1" smtClean="0">
                <a:solidFill>
                  <a:srgbClr val="000000"/>
                </a:solidFill>
                <a:latin typeface="Arial"/>
              </a:rPr>
              <a:t>eg</a:t>
            </a:r>
            <a:r>
              <a:rPr lang="nb-NO" sz="2800" kern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nb-NO" sz="2800" kern="0" dirty="0">
                <a:solidFill>
                  <a:srgbClr val="000000"/>
                </a:solidFill>
                <a:latin typeface="Arial"/>
              </a:rPr>
              <a:t>oppføre </a:t>
            </a:r>
            <a:r>
              <a:rPr lang="nb-NO" sz="2800" kern="0" dirty="0">
                <a:solidFill>
                  <a:schemeClr val="bg1"/>
                </a:solidFill>
                <a:latin typeface="Arial"/>
              </a:rPr>
              <a:t>meg</a:t>
            </a:r>
            <a:r>
              <a:rPr lang="nb-NO" sz="28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nb-NO" sz="2800" kern="0" dirty="0">
                <a:solidFill>
                  <a:schemeClr val="bg1"/>
                </a:solidFill>
                <a:latin typeface="Arial"/>
              </a:rPr>
              <a:t>slik at </a:t>
            </a:r>
            <a:r>
              <a:rPr lang="nb-NO" sz="2800" kern="0" dirty="0">
                <a:solidFill>
                  <a:srgbClr val="000000"/>
                </a:solidFill>
                <a:latin typeface="Arial"/>
              </a:rPr>
              <a:t>bruker opplever seg </a:t>
            </a:r>
            <a:r>
              <a:rPr lang="nb-NO" sz="2800" kern="0" dirty="0" smtClean="0">
                <a:solidFill>
                  <a:schemeClr val="bg1"/>
                </a:solidFill>
                <a:latin typeface="Arial"/>
              </a:rPr>
              <a:t>sett, </a:t>
            </a:r>
            <a:r>
              <a:rPr lang="nb-NO" sz="2800" kern="0" dirty="0" err="1" smtClean="0">
                <a:solidFill>
                  <a:schemeClr val="bg1"/>
                </a:solidFill>
                <a:latin typeface="Arial"/>
              </a:rPr>
              <a:t>høyrt</a:t>
            </a:r>
            <a:r>
              <a:rPr lang="nb-NO" sz="2800" kern="0" dirty="0" smtClean="0">
                <a:solidFill>
                  <a:schemeClr val="bg1"/>
                </a:solidFill>
                <a:latin typeface="Arial"/>
              </a:rPr>
              <a:t> 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nb-NO" sz="2800" kern="0" dirty="0" smtClean="0">
                <a:latin typeface="Arial"/>
              </a:rPr>
              <a:t>    og </a:t>
            </a:r>
            <a:r>
              <a:rPr lang="nb-NO" sz="2800" kern="0" dirty="0" smtClean="0">
                <a:solidFill>
                  <a:srgbClr val="000000"/>
                </a:solidFill>
                <a:latin typeface="Arial"/>
              </a:rPr>
              <a:t>bekrefta som menneske?</a:t>
            </a:r>
            <a:endParaRPr lang="nb-NO" sz="2800" kern="0" dirty="0">
              <a:solidFill>
                <a:srgbClr val="000000"/>
              </a:solidFill>
              <a:latin typeface="Arial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nb-NO" sz="2800" kern="0" dirty="0" smtClean="0">
                <a:solidFill>
                  <a:srgbClr val="000000"/>
                </a:solidFill>
                <a:latin typeface="Arial"/>
              </a:rPr>
              <a:t>Kvar </a:t>
            </a:r>
            <a:r>
              <a:rPr lang="nb-NO" sz="2800" kern="0" dirty="0" err="1" smtClean="0">
                <a:solidFill>
                  <a:srgbClr val="000000"/>
                </a:solidFill>
                <a:latin typeface="Arial"/>
              </a:rPr>
              <a:t>gjer</a:t>
            </a:r>
            <a:r>
              <a:rPr lang="nb-NO" sz="2800" kern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nb-NO" sz="2800" kern="0" dirty="0" err="1" smtClean="0">
                <a:solidFill>
                  <a:srgbClr val="000000"/>
                </a:solidFill>
                <a:latin typeface="Arial"/>
              </a:rPr>
              <a:t>eg</a:t>
            </a:r>
            <a:r>
              <a:rPr lang="nb-NO" sz="2800" kern="0" dirty="0" smtClean="0">
                <a:solidFill>
                  <a:srgbClr val="000000"/>
                </a:solidFill>
                <a:latin typeface="Arial"/>
              </a:rPr>
              <a:t> for å sikre at </a:t>
            </a:r>
            <a:r>
              <a:rPr lang="nb-NO" sz="2800" kern="0" dirty="0" err="1" smtClean="0">
                <a:solidFill>
                  <a:srgbClr val="000000"/>
                </a:solidFill>
                <a:latin typeface="Arial"/>
              </a:rPr>
              <a:t>brukaren</a:t>
            </a:r>
            <a:r>
              <a:rPr lang="nb-NO" sz="2800" kern="0" dirty="0" smtClean="0">
                <a:solidFill>
                  <a:srgbClr val="000000"/>
                </a:solidFill>
                <a:latin typeface="Arial"/>
              </a:rPr>
              <a:t> sine behov</a:t>
            </a:r>
            <a:r>
              <a:rPr lang="nb-NO" sz="2800" kern="0" dirty="0">
                <a:solidFill>
                  <a:srgbClr val="000000"/>
                </a:solidFill>
                <a:latin typeface="Arial"/>
              </a:rPr>
              <a:t>, </a:t>
            </a:r>
            <a:r>
              <a:rPr lang="nb-NO" sz="2800" kern="0" dirty="0" smtClean="0">
                <a:solidFill>
                  <a:srgbClr val="000000"/>
                </a:solidFill>
                <a:latin typeface="Arial"/>
              </a:rPr>
              <a:t>ønske </a:t>
            </a:r>
            <a:r>
              <a:rPr lang="nb-NO" sz="2800" kern="0" dirty="0" smtClean="0">
                <a:latin typeface="Arial"/>
              </a:rPr>
              <a:t>og</a:t>
            </a:r>
            <a:r>
              <a:rPr lang="nb-NO" sz="2800" kern="0" dirty="0" smtClean="0">
                <a:solidFill>
                  <a:schemeClr val="bg1"/>
                </a:solidFill>
                <a:latin typeface="Arial"/>
              </a:rPr>
              <a:t> </a:t>
            </a:r>
            <a:r>
              <a:rPr lang="nb-NO" sz="2800" kern="0" dirty="0" err="1" smtClean="0">
                <a:solidFill>
                  <a:schemeClr val="bg1"/>
                </a:solidFill>
                <a:latin typeface="Arial"/>
              </a:rPr>
              <a:t>draumar</a:t>
            </a:r>
            <a:r>
              <a:rPr lang="nb-NO" sz="2800" kern="0" dirty="0" smtClean="0">
                <a:solidFill>
                  <a:schemeClr val="bg1"/>
                </a:solidFill>
                <a:latin typeface="Arial"/>
              </a:rPr>
              <a:t> blir </a:t>
            </a:r>
            <a:r>
              <a:rPr lang="nb-NO" sz="2800" kern="0" dirty="0">
                <a:solidFill>
                  <a:srgbClr val="000000"/>
                </a:solidFill>
                <a:latin typeface="Arial"/>
              </a:rPr>
              <a:t>oppfylt?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619672" y="3789040"/>
            <a:ext cx="5659016" cy="121481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defRPr/>
            </a:pPr>
            <a:r>
              <a:rPr lang="nb-NO" altLang="nb-NO" sz="4400" b="0" kern="0" dirty="0" smtClean="0">
                <a:solidFill>
                  <a:srgbClr val="000000"/>
                </a:solidFill>
                <a:latin typeface="Arial"/>
              </a:rPr>
              <a:t>Teieplikt</a:t>
            </a:r>
            <a:r>
              <a:rPr lang="nn-NO" sz="1800" b="0" kern="0" dirty="0">
                <a:solidFill>
                  <a:sysClr val="windowText" lastClr="000000"/>
                </a:solidFill>
                <a:latin typeface="Calibri"/>
              </a:rPr>
              <a:t/>
            </a:r>
            <a:br>
              <a:rPr lang="nn-NO" sz="1800" b="0" kern="0" dirty="0">
                <a:solidFill>
                  <a:sysClr val="windowText" lastClr="000000"/>
                </a:solidFill>
                <a:latin typeface="Calibri"/>
              </a:rPr>
            </a:br>
            <a:endParaRPr lang="nb-NO" dirty="0"/>
          </a:p>
        </p:txBody>
      </p:sp>
      <p:pic>
        <p:nvPicPr>
          <p:cNvPr id="5" name="Plassholder for bilde 4" descr="anna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801" r="801"/>
          <a:stretch>
            <a:fillRect/>
          </a:stretch>
        </p:blipFill>
        <p:spPr>
          <a:xfrm>
            <a:off x="533" y="116632"/>
            <a:ext cx="5486400" cy="3608313"/>
          </a:xfrm>
        </p:spPr>
      </p:pic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547664" y="4581128"/>
            <a:ext cx="5731024" cy="1236910"/>
          </a:xfrm>
        </p:spPr>
        <p:txBody>
          <a:bodyPr>
            <a:normAutofit fontScale="62500" lnSpcReduction="20000"/>
          </a:bodyPr>
          <a:lstStyle/>
          <a:p>
            <a:pPr lvl="0" fontAlgn="base">
              <a:spcAft>
                <a:spcPct val="0"/>
              </a:spcAft>
              <a:defRPr/>
            </a:pPr>
            <a:r>
              <a:rPr lang="nb-NO" sz="3200" kern="0" dirty="0" smtClean="0">
                <a:solidFill>
                  <a:srgbClr val="000000"/>
                </a:solidFill>
                <a:latin typeface="Arial"/>
              </a:rPr>
              <a:t>Unntak </a:t>
            </a:r>
            <a:r>
              <a:rPr lang="nb-NO" sz="3200" kern="0" dirty="0" err="1" smtClean="0">
                <a:solidFill>
                  <a:srgbClr val="000000"/>
                </a:solidFill>
                <a:latin typeface="Arial"/>
              </a:rPr>
              <a:t>frå</a:t>
            </a:r>
            <a:r>
              <a:rPr lang="nb-NO" sz="3200" kern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nb-NO" sz="3200" kern="0" dirty="0" err="1" smtClean="0">
                <a:solidFill>
                  <a:srgbClr val="000000"/>
                </a:solidFill>
                <a:latin typeface="Arial"/>
              </a:rPr>
              <a:t>reglar</a:t>
            </a:r>
            <a:r>
              <a:rPr lang="nb-NO" sz="3200" kern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nb-NO" sz="3200" kern="0" dirty="0">
                <a:solidFill>
                  <a:srgbClr val="000000"/>
                </a:solidFill>
                <a:latin typeface="Arial"/>
              </a:rPr>
              <a:t>om </a:t>
            </a:r>
            <a:r>
              <a:rPr lang="nb-NO" sz="3200" kern="0" dirty="0" smtClean="0">
                <a:solidFill>
                  <a:srgbClr val="000000"/>
                </a:solidFill>
                <a:latin typeface="Arial"/>
              </a:rPr>
              <a:t>teieplikt</a:t>
            </a:r>
            <a:endParaRPr lang="nb-NO" sz="3200" kern="0" dirty="0">
              <a:solidFill>
                <a:srgbClr val="000000"/>
              </a:solidFill>
              <a:latin typeface="Arial"/>
            </a:endParaRPr>
          </a:p>
          <a:p>
            <a:pPr lvl="0" fontAlgn="base">
              <a:spcAft>
                <a:spcPct val="0"/>
              </a:spcAft>
              <a:defRPr/>
            </a:pPr>
            <a:endParaRPr lang="nb-NO" sz="3200" kern="0" dirty="0">
              <a:solidFill>
                <a:srgbClr val="000000"/>
              </a:solidFill>
              <a:latin typeface="Arial"/>
            </a:endParaRPr>
          </a:p>
          <a:p>
            <a:pPr marL="342900" lvl="0" indent="-342900" fontAlgn="base">
              <a:spcAft>
                <a:spcPct val="0"/>
              </a:spcAft>
              <a:buFontTx/>
              <a:buChar char="•"/>
              <a:defRPr/>
            </a:pPr>
            <a:r>
              <a:rPr lang="nb-NO" sz="2800" kern="0" dirty="0">
                <a:solidFill>
                  <a:srgbClr val="000000"/>
                </a:solidFill>
                <a:latin typeface="Arial"/>
              </a:rPr>
              <a:t>Opplysningsplikt/opplysningsrett</a:t>
            </a:r>
          </a:p>
          <a:p>
            <a:pPr marL="342900" lvl="0" indent="-342900" fontAlgn="base">
              <a:spcAft>
                <a:spcPct val="0"/>
              </a:spcAft>
              <a:buFontTx/>
              <a:buChar char="•"/>
              <a:defRPr/>
            </a:pPr>
            <a:r>
              <a:rPr lang="nb-NO" sz="2800" kern="0" dirty="0">
                <a:solidFill>
                  <a:srgbClr val="000000"/>
                </a:solidFill>
                <a:latin typeface="Arial"/>
              </a:rPr>
              <a:t>Informert samtykke </a:t>
            </a:r>
          </a:p>
          <a:p>
            <a:pPr marL="342900" lvl="0" indent="-342900" fontAlgn="base">
              <a:spcAft>
                <a:spcPct val="0"/>
              </a:spcAft>
              <a:buFontTx/>
              <a:buChar char="•"/>
              <a:defRPr/>
            </a:pPr>
            <a:endParaRPr lang="nb-NO" sz="3200" kern="0" dirty="0">
              <a:solidFill>
                <a:srgbClr val="000000"/>
              </a:solidFill>
              <a:latin typeface="Arial"/>
            </a:endParaRPr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 descr="kumar_klatr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51909" y="620688"/>
            <a:ext cx="9144000" cy="6858000"/>
          </a:xfrm>
          <a:prstGeom prst="rect">
            <a:avLst/>
          </a:prstGeom>
        </p:spPr>
      </p:pic>
      <p:sp>
        <p:nvSpPr>
          <p:cNvPr id="3" name="Rektangel 2"/>
          <p:cNvSpPr/>
          <p:nvPr/>
        </p:nvSpPr>
        <p:spPr>
          <a:xfrm>
            <a:off x="899592" y="836712"/>
            <a:ext cx="247856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4800" b="0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</a:rPr>
              <a:t>Teieplikt</a:t>
            </a:r>
            <a:endParaRPr kumimoji="0" lang="nn-NO" sz="4800" b="0" i="1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4" name="Rektangel 3"/>
          <p:cNvSpPr/>
          <p:nvPr/>
        </p:nvSpPr>
        <p:spPr>
          <a:xfrm>
            <a:off x="2286000" y="1757774"/>
            <a:ext cx="4572000" cy="334245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nb-NO" altLang="nb-NO" sz="3200" i="1" kern="0" dirty="0">
                <a:solidFill>
                  <a:schemeClr val="bg1"/>
                </a:solidFill>
                <a:latin typeface="Arial"/>
              </a:rPr>
              <a:t>Gruppearbeid og </a:t>
            </a:r>
            <a:r>
              <a:rPr lang="nb-NO" altLang="nb-NO" sz="3200" i="1" kern="0" dirty="0" err="1" smtClean="0">
                <a:solidFill>
                  <a:schemeClr val="bg1"/>
                </a:solidFill>
                <a:latin typeface="Arial"/>
              </a:rPr>
              <a:t>diskusjonar</a:t>
            </a:r>
            <a:endParaRPr lang="nb-NO" altLang="nb-NO" sz="3200" i="1" kern="0" dirty="0">
              <a:solidFill>
                <a:schemeClr val="bg1"/>
              </a:solidFill>
              <a:latin typeface="Arial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nb-NO" altLang="nb-NO" sz="3200" kern="0" dirty="0">
              <a:solidFill>
                <a:schemeClr val="bg1"/>
              </a:solidFill>
              <a:latin typeface="Arial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endParaRPr lang="nb-NO" altLang="nb-NO" sz="3200" kern="0" dirty="0">
              <a:solidFill>
                <a:schemeClr val="bg1"/>
              </a:solidFill>
              <a:latin typeface="Arial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nb-NO" altLang="nb-NO" sz="3200" i="1" kern="0" dirty="0" err="1" smtClean="0">
                <a:solidFill>
                  <a:schemeClr val="bg1"/>
                </a:solidFill>
                <a:latin typeface="Arial"/>
              </a:rPr>
              <a:t>Refleksjonar</a:t>
            </a:r>
            <a:r>
              <a:rPr lang="nb-NO" altLang="nb-NO" sz="3200" i="1" kern="0" dirty="0" smtClean="0">
                <a:solidFill>
                  <a:schemeClr val="bg1"/>
                </a:solidFill>
                <a:latin typeface="Arial"/>
              </a:rPr>
              <a:t> </a:t>
            </a:r>
            <a:r>
              <a:rPr lang="nb-NO" altLang="nb-NO" sz="3200" i="1" kern="0" dirty="0">
                <a:solidFill>
                  <a:schemeClr val="bg1"/>
                </a:solidFill>
                <a:latin typeface="Arial"/>
              </a:rPr>
              <a:t>og spørsmål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nn-NO" altLang="nb-NO" sz="3200" b="0" kern="0" dirty="0" smtClean="0">
                <a:solidFill>
                  <a:srgbClr val="000000"/>
                </a:solidFill>
                <a:latin typeface="Arial"/>
              </a:rPr>
              <a:t/>
            </a:r>
            <a:br>
              <a:rPr lang="nn-NO" altLang="nb-NO" sz="3200" b="0" kern="0" dirty="0" smtClean="0">
                <a:solidFill>
                  <a:srgbClr val="000000"/>
                </a:solidFill>
                <a:latin typeface="Arial"/>
              </a:rPr>
            </a:br>
            <a:r>
              <a:rPr lang="nn-NO" altLang="nb-NO" sz="4400" b="0" kern="0" dirty="0">
                <a:solidFill>
                  <a:srgbClr val="000000"/>
                </a:solidFill>
                <a:latin typeface="Arial"/>
              </a:rPr>
              <a:t>Neste temakveld:</a:t>
            </a:r>
            <a:r>
              <a:rPr lang="nn-NO" altLang="nb-NO" sz="3200" b="0" kern="0" dirty="0">
                <a:solidFill>
                  <a:srgbClr val="000000"/>
                </a:solidFill>
                <a:latin typeface="Arial"/>
              </a:rPr>
              <a:t/>
            </a:r>
            <a:br>
              <a:rPr lang="nn-NO" altLang="nb-NO" sz="3200" b="0" kern="0" dirty="0">
                <a:solidFill>
                  <a:srgbClr val="000000"/>
                </a:solidFill>
                <a:latin typeface="Arial"/>
              </a:rPr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nn-NO" altLang="nb-NO" sz="2900" kern="0" dirty="0" smtClean="0">
                <a:solidFill>
                  <a:srgbClr val="000000"/>
                </a:solidFill>
                <a:latin typeface="Arial"/>
              </a:rPr>
              <a:t>Aktivitetar </a:t>
            </a:r>
            <a:r>
              <a:rPr lang="nn-NO" altLang="nb-NO" sz="2900" kern="0" dirty="0" smtClean="0">
                <a:solidFill>
                  <a:srgbClr val="000000"/>
                </a:solidFill>
                <a:latin typeface="Arial"/>
              </a:rPr>
              <a:t>– </a:t>
            </a:r>
            <a:r>
              <a:rPr lang="nn-NO" altLang="nb-NO" sz="2900" kern="0" dirty="0" smtClean="0">
                <a:solidFill>
                  <a:srgbClr val="000000"/>
                </a:solidFill>
                <a:latin typeface="Arial"/>
              </a:rPr>
              <a:t>kva gjer </a:t>
            </a:r>
            <a:r>
              <a:rPr lang="nn-NO" altLang="nb-NO" sz="2900" kern="0" dirty="0" smtClean="0">
                <a:solidFill>
                  <a:srgbClr val="000000"/>
                </a:solidFill>
                <a:latin typeface="Arial"/>
              </a:rPr>
              <a:t>vi </a:t>
            </a:r>
            <a:r>
              <a:rPr lang="nn-NO" altLang="nb-NO" sz="2900" kern="0" dirty="0" smtClean="0">
                <a:solidFill>
                  <a:srgbClr val="000000"/>
                </a:solidFill>
                <a:latin typeface="Arial"/>
              </a:rPr>
              <a:t>saman</a:t>
            </a:r>
            <a:r>
              <a:rPr lang="nn-NO" altLang="nb-NO" sz="2900" kern="0" dirty="0" smtClean="0">
                <a:solidFill>
                  <a:srgbClr val="000000"/>
                </a:solidFill>
                <a:latin typeface="Arial"/>
              </a:rPr>
              <a:t>? </a:t>
            </a:r>
          </a:p>
          <a:p>
            <a:endParaRPr lang="nn-NO" altLang="nb-NO" sz="2900" kern="0" dirty="0">
              <a:solidFill>
                <a:srgbClr val="000000"/>
              </a:solidFill>
              <a:latin typeface="Arial"/>
            </a:endParaRPr>
          </a:p>
          <a:p>
            <a:r>
              <a:rPr lang="nn-NO" altLang="nb-NO" sz="2900" kern="0" dirty="0" smtClean="0">
                <a:solidFill>
                  <a:srgbClr val="000000"/>
                </a:solidFill>
                <a:latin typeface="Arial"/>
              </a:rPr>
              <a:t>Førebuing </a:t>
            </a:r>
            <a:r>
              <a:rPr lang="nn-NO" altLang="nb-NO" sz="2900" kern="0" dirty="0">
                <a:solidFill>
                  <a:srgbClr val="000000"/>
                </a:solidFill>
                <a:latin typeface="Arial"/>
              </a:rPr>
              <a:t>: Les kapittel </a:t>
            </a:r>
            <a:r>
              <a:rPr lang="nn-NO" altLang="nb-NO" sz="2900" kern="0" dirty="0" smtClean="0">
                <a:solidFill>
                  <a:srgbClr val="000000"/>
                </a:solidFill>
                <a:latin typeface="Arial"/>
              </a:rPr>
              <a:t>4 </a:t>
            </a:r>
            <a:r>
              <a:rPr lang="nn-NO" altLang="nb-NO" sz="2900" kern="0">
                <a:solidFill>
                  <a:srgbClr val="000000"/>
                </a:solidFill>
                <a:latin typeface="Arial"/>
              </a:rPr>
              <a:t>i </a:t>
            </a:r>
            <a:r>
              <a:rPr lang="nn-NO" altLang="nb-NO" sz="2900" kern="0" smtClean="0">
                <a:solidFill>
                  <a:srgbClr val="000000"/>
                </a:solidFill>
                <a:latin typeface="Arial"/>
              </a:rPr>
              <a:t>heftet</a:t>
            </a:r>
            <a:endParaRPr lang="nb-NO" dirty="0"/>
          </a:p>
        </p:txBody>
      </p:sp>
      <p:pic>
        <p:nvPicPr>
          <p:cNvPr id="5" name="Plassholder for innhold 4" descr="knut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26603" y="1600200"/>
            <a:ext cx="3077032" cy="41338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itidmedmening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</TotalTime>
  <Words>463</Words>
  <Application>Microsoft Office PowerPoint</Application>
  <PresentationFormat>Skjermfremvisning (4:3)</PresentationFormat>
  <Paragraphs>70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3" baseType="lpstr">
      <vt:lpstr>Fritidmedmening_mal</vt:lpstr>
      <vt:lpstr>Velkomen til kurskveldar for støtte- og fritidskontaktar !</vt:lpstr>
      <vt:lpstr>PowerPoint-presentasjon</vt:lpstr>
      <vt:lpstr>     Hjelpsomhet     dens tema: Taushetsplikt </vt:lpstr>
      <vt:lpstr>Teieplikt</vt:lpstr>
      <vt:lpstr>Teieplikt</vt:lpstr>
      <vt:lpstr>Respekten  for våre brukarar.. </vt:lpstr>
      <vt:lpstr>Teieplikt </vt:lpstr>
      <vt:lpstr>PowerPoint-presentasjon</vt:lpstr>
      <vt:lpstr> Neste temakveld: </vt:lpstr>
      <vt:lpstr>PowerPoint-presentasjon</vt:lpstr>
      <vt:lpstr>     Hjelpsomhet     dens tema: Taushetsplikt </vt:lpstr>
      <vt:lpstr> Takk for i kveld </vt:lpstr>
    </vt:vector>
  </TitlesOfParts>
  <Company>Høgskolen i Bergen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Lisbeth Thomassen</dc:creator>
  <cp:lastModifiedBy>Inger Helen Midtgård</cp:lastModifiedBy>
  <cp:revision>30</cp:revision>
  <dcterms:created xsi:type="dcterms:W3CDTF">2011-10-05T09:28:29Z</dcterms:created>
  <dcterms:modified xsi:type="dcterms:W3CDTF">2014-04-30T10:32:12Z</dcterms:modified>
</cp:coreProperties>
</file>